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5" r:id="rId2"/>
    <p:sldId id="296" r:id="rId3"/>
    <p:sldId id="297" r:id="rId4"/>
    <p:sldId id="257" r:id="rId5"/>
    <p:sldId id="264" r:id="rId6"/>
    <p:sldId id="299" r:id="rId7"/>
    <p:sldId id="294" r:id="rId8"/>
    <p:sldId id="302" r:id="rId9"/>
    <p:sldId id="268" r:id="rId10"/>
    <p:sldId id="304" r:id="rId11"/>
    <p:sldId id="300" r:id="rId12"/>
    <p:sldId id="295" r:id="rId13"/>
    <p:sldId id="303" r:id="rId14"/>
    <p:sldId id="301" r:id="rId15"/>
    <p:sldId id="305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671" autoAdjust="0"/>
  </p:normalViewPr>
  <p:slideViewPr>
    <p:cSldViewPr>
      <p:cViewPr varScale="1">
        <p:scale>
          <a:sx n="55" d="100"/>
          <a:sy n="55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B9C75-E1AA-4E29-A1C3-185076DC2E7D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A2280-6973-4BC0-B2D8-56F99DBA4D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9877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A2280-6973-4BC0-B2D8-56F99DBA4D2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419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BF6B4F-D584-4B9F-9CA7-C9B7D0555E01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61F3F4C-836A-456D-9942-E026C302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57.jpeg"/><Relationship Id="rId16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5" Type="http://schemas.openxmlformats.org/officeDocument/2006/relationships/image" Target="../media/image7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hyperlink" Target="http://upload.wikimedia.org/wikipedia/de/9/9f/Euroscheck-vorne.jpg" TargetMode="External"/><Relationship Id="rId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16" y="162964"/>
            <a:ext cx="3096344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60" y="4820631"/>
            <a:ext cx="2348745" cy="197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228" y="47238"/>
            <a:ext cx="3072686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6" y="973558"/>
            <a:ext cx="1865313" cy="109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" y="36575"/>
            <a:ext cx="185518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3935"/>
            <a:ext cx="1895949" cy="1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703" y="1268760"/>
            <a:ext cx="3078163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63" y="5240004"/>
            <a:ext cx="1993152" cy="1564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54833"/>
            <a:ext cx="183569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703" y="2617335"/>
            <a:ext cx="144015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980" y="4561602"/>
            <a:ext cx="1961969" cy="232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04" y="3771102"/>
            <a:ext cx="967314" cy="137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" y="3363034"/>
            <a:ext cx="12954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099" y="3356992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144" y="5275976"/>
            <a:ext cx="1905000" cy="154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224" y="3847227"/>
            <a:ext cx="17526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570" y="3847227"/>
            <a:ext cx="1654385" cy="136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336" y="3776939"/>
            <a:ext cx="19526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083" y="35222"/>
            <a:ext cx="1583917" cy="88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871" y="858767"/>
            <a:ext cx="1492129" cy="110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083" y="1923502"/>
            <a:ext cx="1583917" cy="989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912" y="2924624"/>
            <a:ext cx="1584176" cy="88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648" y="5275976"/>
            <a:ext cx="1364848" cy="153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49" y="1936474"/>
            <a:ext cx="1800200" cy="120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93" y="54959"/>
            <a:ext cx="1437035" cy="9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636" y="3105835"/>
            <a:ext cx="9100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6000" b="1" i="1" dirty="0">
              <a:solidFill>
                <a:srgbClr val="FF0000"/>
              </a:solidFill>
              <a:cs typeface="Narkisim" panose="020E05020501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 rot="19677699">
            <a:off x="-117595" y="3104026"/>
            <a:ext cx="10034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Deutschlandreise</a:t>
            </a:r>
            <a:r>
              <a:rPr lang="ru-RU" sz="4000" b="1" dirty="0" smtClean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Sch</a:t>
            </a:r>
            <a:r>
              <a:rPr lang="hu-HU" sz="4000" b="1" dirty="0" smtClean="0">
                <a:solidFill>
                  <a:srgbClr val="FF0000"/>
                </a:solidFill>
                <a:latin typeface="Constantia"/>
                <a:cs typeface="Narkisim" panose="020E0502050101010101" pitchFamily="34" charset="-79"/>
              </a:rPr>
              <a:t>ű</a:t>
            </a:r>
            <a:r>
              <a:rPr lang="en-US" sz="4000" b="1" dirty="0" err="1" smtClean="0">
                <a:solidFill>
                  <a:srgbClr val="FF0000"/>
                </a:solidFill>
                <a:latin typeface="Constantia"/>
                <a:cs typeface="Narkisim" panose="020E0502050101010101" pitchFamily="34" charset="-79"/>
              </a:rPr>
              <a:t>leraustausch</a:t>
            </a:r>
            <a:endParaRPr lang="ru-RU" sz="4000" b="1" dirty="0">
              <a:solidFill>
                <a:srgbClr val="FF0000"/>
              </a:solidFill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81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58280" cy="6597352"/>
          </a:xfrm>
        </p:spPr>
        <p:txBody>
          <a:bodyPr/>
          <a:lstStyle/>
          <a:p>
            <a:pPr algn="ctr">
              <a:buNone/>
            </a:pPr>
            <a: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Wir sprechen in der Stunde über das Land</a:t>
            </a:r>
            <a:b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</a:br>
            <a: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(das Verkehrsmittel</a:t>
            </a:r>
            <a:r>
              <a:rPr lang="ru-RU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,</a:t>
            </a:r>
            <a: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die Kleidung</a:t>
            </a:r>
            <a:r>
              <a:rPr lang="ru-RU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,</a:t>
            </a:r>
            <a: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 den </a:t>
            </a:r>
            <a:r>
              <a:rPr lang="en-US" sz="4800" i="1" dirty="0" err="1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Kofferpacken</a:t>
            </a:r>
            <a:r>
              <a:rPr lang="ru-RU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,</a:t>
            </a:r>
            <a: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die </a:t>
            </a:r>
            <a:r>
              <a:rPr lang="en-US" sz="4800" i="1" dirty="0" err="1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Fahrkarten,das</a:t>
            </a:r>
            <a:r>
              <a:rPr lang="en-US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 Geld, Souvenirs</a:t>
            </a:r>
            <a:r>
              <a:rPr lang="ru-RU" sz="48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)</a:t>
            </a: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/>
            </a:r>
            <a:br>
              <a:rPr lang="ru-RU" sz="36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</a:br>
            <a:r>
              <a:rPr lang="ru-RU" sz="3600" i="1" dirty="0" smtClean="0">
                <a:solidFill>
                  <a:schemeClr val="tx2">
                    <a:lumMod val="75000"/>
                  </a:schemeClr>
                </a:solidFill>
                <a:cs typeface="Narkisim"/>
              </a:rPr>
              <a:t>_______________________________</a:t>
            </a:r>
            <a:endParaRPr lang="ru-RU" sz="3600" i="1" dirty="0">
              <a:solidFill>
                <a:schemeClr val="tx2">
                  <a:lumMod val="75000"/>
                </a:schemeClr>
              </a:solidFill>
              <a:cs typeface="Narkisi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492972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sz="3200" b="1" dirty="0" smtClean="0">
              <a:solidFill>
                <a:srgbClr val="C00000"/>
              </a:solidFill>
            </a:endParaRPr>
          </a:p>
          <a:p>
            <a:pPr marL="45720" indent="0" algn="ctr">
              <a:buNone/>
            </a:pPr>
            <a:r>
              <a:rPr lang="en-US" sz="3200" b="1" dirty="0" err="1" smtClean="0">
                <a:solidFill>
                  <a:srgbClr val="C00000"/>
                </a:solidFill>
              </a:rPr>
              <a:t>Wir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besprechen</a:t>
            </a:r>
            <a:r>
              <a:rPr lang="en-US" sz="3200" b="1" dirty="0" smtClean="0">
                <a:solidFill>
                  <a:srgbClr val="C00000"/>
                </a:solidFill>
              </a:rPr>
              <a:t> das Problem </a:t>
            </a:r>
            <a:r>
              <a:rPr lang="en-US" sz="3200" b="1" dirty="0" err="1" smtClean="0">
                <a:solidFill>
                  <a:srgbClr val="C00000"/>
                </a:solidFill>
              </a:rPr>
              <a:t>der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</a:p>
          <a:p>
            <a:pPr marL="45720" indent="0" algn="ctr">
              <a:buNone/>
            </a:pPr>
            <a:r>
              <a:rPr lang="en-US" sz="6600" b="1" dirty="0" err="1" smtClean="0">
                <a:solidFill>
                  <a:srgbClr val="C00000"/>
                </a:solidFill>
              </a:rPr>
              <a:t>Reisevorbereitung</a:t>
            </a:r>
            <a:endParaRPr lang="en-US" sz="6600" b="1" dirty="0" smtClean="0">
              <a:solidFill>
                <a:srgbClr val="C00000"/>
              </a:solidFill>
            </a:endParaRPr>
          </a:p>
          <a:p>
            <a:pPr marL="45720" indent="0" algn="ctr">
              <a:buNone/>
            </a:pPr>
            <a:endParaRPr lang="ru-RU" sz="6600" b="1" dirty="0">
              <a:solidFill>
                <a:srgbClr val="C00000"/>
              </a:solidFill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172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3" y="332656"/>
            <a:ext cx="6808271" cy="1224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Wozu reisen die Menschen</a:t>
            </a:r>
            <a:r>
              <a:rPr lang="ru-RU" sz="40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>? </a:t>
            </a:r>
            <a:endParaRPr lang="ru-RU" sz="4000" i="1" dirty="0">
              <a:solidFill>
                <a:schemeClr val="bg2">
                  <a:lumMod val="25000"/>
                </a:schemeClr>
              </a:solidFill>
              <a:cs typeface="Narkisim" panose="020E0502050101010101" pitchFamily="34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Um mehr über fremdes Land zu wissen</a:t>
            </a:r>
          </a:p>
          <a:p>
            <a:pPr marL="45720" indent="0">
              <a:buNone/>
            </a:pP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und neue Landschaften zu genießen</a:t>
            </a:r>
            <a:r>
              <a:rPr lang="ru-RU" sz="3200" b="1" dirty="0" smtClean="0">
                <a:cs typeface="Narkisim" panose="020E0502050101010101" pitchFamily="34" charset="-79"/>
              </a:rPr>
              <a:t>,</a:t>
            </a:r>
          </a:p>
          <a:p>
            <a:pPr marL="45720" indent="0">
              <a:buNone/>
            </a:pP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Um alte Freunde zu besuchen</a:t>
            </a:r>
            <a:endParaRPr lang="ru-RU" sz="3200" b="1" dirty="0" smtClean="0">
              <a:cs typeface="Narkisim" panose="020E0502050101010101" pitchFamily="34" charset="-79"/>
            </a:endParaRPr>
          </a:p>
          <a:p>
            <a:pPr marL="45720" indent="0">
              <a:buNone/>
            </a:pPr>
            <a:r>
              <a:rPr lang="ru-RU" sz="3200" b="1" dirty="0" smtClean="0">
                <a:cs typeface="Narkisim" panose="020E0502050101010101" pitchFamily="34" charset="-79"/>
              </a:rPr>
              <a:t>   </a:t>
            </a:r>
            <a:r>
              <a:rPr lang="de-DE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und neue Freunde zu suchen,</a:t>
            </a:r>
          </a:p>
          <a:p>
            <a:pPr marL="45720" indent="0">
              <a:buNone/>
            </a:pP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Um etwas zu kaufen</a:t>
            </a:r>
            <a:r>
              <a:rPr lang="ru-RU" sz="3200" b="1" dirty="0" smtClean="0">
                <a:cs typeface="Narkisim" panose="020E0502050101010101" pitchFamily="34" charset="-79"/>
              </a:rPr>
              <a:t>,</a:t>
            </a:r>
            <a:endParaRPr lang="en-US" sz="3200" b="1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45720" indent="0">
              <a:buNone/>
            </a:pPr>
            <a:r>
              <a:rPr lang="ru-RU" sz="3200" b="1" dirty="0" smtClean="0">
                <a:cs typeface="Narkisim" panose="020E0502050101010101" pitchFamily="34" charset="-79"/>
              </a:rPr>
              <a:t>   </a:t>
            </a: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und durch die Städte zu laufen</a:t>
            </a:r>
            <a:r>
              <a:rPr lang="ru-RU" sz="3200" b="1" dirty="0" smtClean="0">
                <a:cs typeface="Narkisim" panose="020E0502050101010101" pitchFamily="34" charset="-79"/>
              </a:rPr>
              <a:t>,</a:t>
            </a:r>
          </a:p>
          <a:p>
            <a:pPr marL="45720" indent="0">
              <a:buNone/>
            </a:pP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Um seine Probleme zu vergessen</a:t>
            </a:r>
            <a:r>
              <a:rPr lang="ru-RU" sz="3200" b="1" dirty="0" smtClean="0">
                <a:cs typeface="Narkisim" panose="020E0502050101010101" pitchFamily="34" charset="-79"/>
              </a:rPr>
              <a:t>,</a:t>
            </a:r>
            <a:endParaRPr lang="en-US" sz="3200" b="1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45720" indent="0">
              <a:buNone/>
            </a:pPr>
            <a:r>
              <a:rPr lang="ru-RU" sz="3200" b="1" dirty="0" smtClean="0">
                <a:cs typeface="Narkisim" panose="020E0502050101010101" pitchFamily="34" charset="-79"/>
              </a:rPr>
              <a:t>   </a:t>
            </a: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und neue Spezialitäten </a:t>
            </a:r>
            <a:r>
              <a:rPr lang="en-US" sz="32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zu</a:t>
            </a: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sz="32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essen</a:t>
            </a:r>
            <a:r>
              <a:rPr lang="en-US" sz="3200" b="1" dirty="0" smtClean="0">
                <a:cs typeface="Narkisim" panose="020E0502050101010101" pitchFamily="34" charset="-79"/>
              </a:rPr>
              <a:t>,</a:t>
            </a:r>
          </a:p>
          <a:p>
            <a:pPr marL="45720" indent="0">
              <a:buNone/>
            </a:pPr>
            <a:r>
              <a:rPr lang="en-US" sz="3200" b="1" dirty="0" smtClean="0">
                <a:cs typeface="Narkisim" panose="020E0502050101010101" pitchFamily="34" charset="-79"/>
              </a:rPr>
              <a:t>Um </a:t>
            </a:r>
            <a:r>
              <a:rPr lang="en-US" sz="3200" b="1" dirty="0" err="1" smtClean="0">
                <a:cs typeface="Narkisim" panose="020E0502050101010101" pitchFamily="34" charset="-79"/>
              </a:rPr>
              <a:t>Sprachkentnisse</a:t>
            </a:r>
            <a:r>
              <a:rPr lang="en-US" sz="3200" b="1" dirty="0" smtClean="0">
                <a:cs typeface="Narkisim" panose="020E0502050101010101" pitchFamily="34" charset="-79"/>
              </a:rPr>
              <a:t> </a:t>
            </a:r>
            <a:r>
              <a:rPr lang="en-US" sz="3200" b="1" dirty="0" err="1" smtClean="0">
                <a:cs typeface="Narkisim" panose="020E0502050101010101" pitchFamily="34" charset="-79"/>
              </a:rPr>
              <a:t>zu</a:t>
            </a:r>
            <a:r>
              <a:rPr lang="en-US" sz="3200" b="1" dirty="0" smtClean="0">
                <a:cs typeface="Narkisim" panose="020E0502050101010101" pitchFamily="34" charset="-79"/>
              </a:rPr>
              <a:t> </a:t>
            </a:r>
            <a:r>
              <a:rPr lang="en-US" sz="3200" b="1" dirty="0" err="1" smtClean="0">
                <a:cs typeface="Narkisim" panose="020E0502050101010101" pitchFamily="34" charset="-79"/>
              </a:rPr>
              <a:t>erweitern</a:t>
            </a:r>
            <a:endParaRPr lang="ru-RU" sz="3200" b="1" dirty="0" smtClean="0">
              <a:cs typeface="Narkisim" panose="020E0502050101010101" pitchFamily="34" charset="-79"/>
            </a:endParaRPr>
          </a:p>
          <a:p>
            <a:endParaRPr lang="ru-RU" sz="3200" b="1" dirty="0" smtClean="0">
              <a:cs typeface="Narkisim" panose="020E0502050101010101" pitchFamily="34" charset="-79"/>
            </a:endParaRPr>
          </a:p>
          <a:p>
            <a:endParaRPr lang="ru-RU" sz="3200" b="1" dirty="0" smtClean="0"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9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2936"/>
            <a:ext cx="8276199" cy="1635373"/>
          </a:xfrm>
        </p:spPr>
        <p:txBody>
          <a:bodyPr/>
          <a:lstStyle/>
          <a:p>
            <a:pPr>
              <a:buNone/>
            </a:pPr>
            <a:r>
              <a:rPr lang="en-US" sz="40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Womit kann man fahren</a:t>
            </a:r>
            <a:r>
              <a:rPr lang="ru-RU" sz="40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sz="40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(reisen)</a:t>
            </a:r>
            <a:r>
              <a:rPr lang="ru-RU" sz="4000" i="1" dirty="0" smtClean="0">
                <a:solidFill>
                  <a:schemeClr val="bg2">
                    <a:lumMod val="25000"/>
                  </a:schemeClr>
                </a:solidFill>
              </a:rPr>
              <a:t>?</a:t>
            </a:r>
            <a:endParaRPr lang="ru-RU" sz="40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09" y="4005064"/>
            <a:ext cx="4104456" cy="27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05064"/>
            <a:ext cx="4536504" cy="27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417" y="260648"/>
            <a:ext cx="281535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2336"/>
            <a:ext cx="2592288" cy="187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11" y="272336"/>
            <a:ext cx="2911191" cy="187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3023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539552" y="1885992"/>
            <a:ext cx="8147248" cy="449533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Mit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dem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>Schiff</a:t>
            </a:r>
          </a:p>
          <a:p>
            <a:pPr algn="ctr">
              <a:buFont typeface="Wingdings" pitchFamily="2" charset="2"/>
              <a:buChar char="Ø"/>
            </a:pPr>
            <a:r>
              <a:rPr lang="en-US" sz="4000" dirty="0" err="1">
                <a:solidFill>
                  <a:srgbClr val="FF0000"/>
                </a:solidFill>
              </a:rPr>
              <a:t>Mit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dem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/>
              <a:t>Dampfer</a:t>
            </a:r>
            <a:endParaRPr lang="en-US" sz="4000" dirty="0"/>
          </a:p>
          <a:p>
            <a:pPr algn="r">
              <a:buFont typeface="Wingdings" pitchFamily="2" charset="2"/>
              <a:buChar char="Ø"/>
            </a:pPr>
            <a:r>
              <a:rPr lang="en-US" sz="4000" dirty="0" err="1">
                <a:solidFill>
                  <a:srgbClr val="FF0000"/>
                </a:solidFill>
              </a:rPr>
              <a:t>Mit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dem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Zug</a:t>
            </a:r>
          </a:p>
          <a:p>
            <a:pPr marL="109728" indent="0">
              <a:buFont typeface="Wingdings" pitchFamily="2" charset="2"/>
              <a:buChar char="Ø"/>
            </a:pPr>
            <a:r>
              <a:rPr lang="en-US" sz="4000" dirty="0" err="1" smtClean="0">
                <a:solidFill>
                  <a:srgbClr val="FF0000"/>
                </a:solidFill>
              </a:rPr>
              <a:t>Mit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dem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>Auto</a:t>
            </a:r>
          </a:p>
          <a:p>
            <a:pPr marL="109728" indent="0">
              <a:buFont typeface="Wingdings" pitchFamily="2" charset="2"/>
              <a:buChar char="Ø"/>
            </a:pP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Mit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dem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/>
              <a:t>Flugzeug</a:t>
            </a:r>
            <a:r>
              <a:rPr lang="en-US" sz="4000" dirty="0" smtClean="0"/>
              <a:t>                                        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51251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chemeClr val="tx2"/>
                </a:solidFill>
              </a:rPr>
              <a:t>Womit</a:t>
            </a:r>
            <a:r>
              <a:rPr lang="en-US" dirty="0" smtClean="0">
                <a:solidFill>
                  <a:schemeClr val="tx2"/>
                </a:solidFill>
              </a:rPr>
              <a:t>  </a:t>
            </a:r>
            <a:r>
              <a:rPr lang="en-US" dirty="0" err="1" smtClean="0">
                <a:solidFill>
                  <a:schemeClr val="tx2"/>
                </a:solidFill>
              </a:rPr>
              <a:t>können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wir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fahren</a:t>
            </a:r>
            <a:r>
              <a:rPr lang="ru-RU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fliegen</a:t>
            </a:r>
            <a:r>
              <a:rPr lang="ru-RU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reisen</a:t>
            </a:r>
            <a:r>
              <a:rPr lang="ru-RU" dirty="0" smtClean="0">
                <a:solidFill>
                  <a:schemeClr val="tx2"/>
                </a:solidFill>
              </a:rPr>
              <a:t>? 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57288" y="116632"/>
            <a:ext cx="9749768" cy="1026352"/>
          </a:xfrm>
        </p:spPr>
        <p:txBody>
          <a:bodyPr/>
          <a:lstStyle/>
          <a:p>
            <a:pPr>
              <a:buNone/>
            </a:pPr>
            <a:r>
              <a:rPr lang="en-US" sz="48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Die </a:t>
            </a:r>
            <a:r>
              <a:rPr lang="en-US" sz="4400" i="1" dirty="0" err="1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Zugfahrt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>:</a:t>
            </a:r>
            <a:r>
              <a:rPr lang="ru-RU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>«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für</a:t>
            </a:r>
            <a:r>
              <a:rPr lang="ru-RU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>»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oder</a:t>
            </a:r>
            <a:r>
              <a:rPr lang="ru-RU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>«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gegen</a:t>
            </a:r>
            <a:r>
              <a:rPr lang="ru-RU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>»</a:t>
            </a:r>
            <a:r>
              <a:rPr lang="en-US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  <a:t/>
            </a:r>
            <a:br>
              <a:rPr lang="en-US" sz="4400" i="1" dirty="0" smtClean="0">
                <a:solidFill>
                  <a:schemeClr val="bg2">
                    <a:lumMod val="25000"/>
                  </a:schemeClr>
                </a:solidFill>
                <a:cs typeface="Narkisim" panose="020E0502050101010101" pitchFamily="34" charset="-79"/>
              </a:rPr>
            </a:br>
            <a:r>
              <a:rPr lang="en-US" sz="4400" dirty="0" smtClean="0">
                <a:cs typeface="Narkisim" panose="020E0502050101010101" pitchFamily="34" charset="-79"/>
              </a:rPr>
              <a:t/>
            </a:r>
            <a:br>
              <a:rPr lang="en-US" sz="4400" dirty="0" smtClean="0">
                <a:cs typeface="Narkisim" panose="020E0502050101010101" pitchFamily="34" charset="-79"/>
              </a:rPr>
            </a:br>
            <a:endParaRPr lang="ru-RU" sz="4400" dirty="0">
              <a:cs typeface="Narkisim" panose="020E0502050101010101" pitchFamily="34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1196752"/>
            <a:ext cx="9001000" cy="5544616"/>
          </a:xfrm>
        </p:spPr>
        <p:txBody>
          <a:bodyPr/>
          <a:lstStyle/>
          <a:p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Der </a:t>
            </a:r>
            <a:r>
              <a:rPr lang="en-US" sz="2800" b="1" dirty="0">
                <a:latin typeface="Narkisim" panose="020E0502050101010101" pitchFamily="34" charset="-79"/>
                <a:cs typeface="Narkisim" panose="020E0502050101010101" pitchFamily="34" charset="-79"/>
              </a:rPr>
              <a:t>Zug </a:t>
            </a:r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fährt nicht so schnell. </a:t>
            </a:r>
          </a:p>
          <a:p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Man kann Bücher lesen.</a:t>
            </a:r>
          </a:p>
          <a:p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Man darf nicht stehen bleiben</a:t>
            </a:r>
            <a:r>
              <a:rPr lang="ru-RU" sz="2800" b="1" dirty="0" smtClean="0">
                <a:cs typeface="Narkisim" panose="020E0502050101010101" pitchFamily="34" charset="-79"/>
              </a:rPr>
              <a:t>,</a:t>
            </a:r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wo man will.</a:t>
            </a:r>
          </a:p>
          <a:p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Es gibt allen Komfort.</a:t>
            </a:r>
          </a:p>
          <a:p>
            <a:r>
              <a:rPr lang="de-DE" sz="2800" b="1" dirty="0">
                <a:latin typeface="Narkisim" panose="020E0502050101010101" pitchFamily="34" charset="-79"/>
                <a:cs typeface="Narkisim" panose="020E0502050101010101" pitchFamily="34" charset="-79"/>
              </a:rPr>
              <a:t>Man bewundert die Landschaften nur aus dem </a:t>
            </a:r>
            <a:r>
              <a:rPr lang="de-DE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Fenster.</a:t>
            </a:r>
          </a:p>
          <a:p>
            <a:r>
              <a:rPr lang="de-DE" sz="2800" b="1" dirty="0">
                <a:latin typeface="Narkisim" panose="020E0502050101010101" pitchFamily="34" charset="-79"/>
                <a:cs typeface="Narkisim" panose="020E0502050101010101" pitchFamily="34" charset="-79"/>
              </a:rPr>
              <a:t>Man kann die Zeit richtig einteilen</a:t>
            </a:r>
            <a:r>
              <a:rPr lang="de-DE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r>
              <a:rPr lang="de-DE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Man lernt neue </a:t>
            </a:r>
            <a:r>
              <a:rPr lang="de-DE" sz="2800" b="1" dirty="0">
                <a:latin typeface="Narkisim" panose="020E0502050101010101" pitchFamily="34" charset="-79"/>
                <a:cs typeface="Narkisim" panose="020E0502050101010101" pitchFamily="34" charset="-79"/>
              </a:rPr>
              <a:t>M</a:t>
            </a:r>
            <a:r>
              <a:rPr lang="de-DE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enschen kennen.</a:t>
            </a:r>
          </a:p>
          <a:p>
            <a:r>
              <a:rPr lang="de-DE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Die Zugfahrt ist nicht teuer.</a:t>
            </a:r>
          </a:p>
          <a:p>
            <a:r>
              <a:rPr lang="de-DE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Man kann in der Nacht gut ausschlafen.</a:t>
            </a:r>
            <a:endParaRPr lang="de-DE" sz="28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endParaRPr lang="de-DE" dirty="0" smtClean="0"/>
          </a:p>
          <a:p>
            <a:pPr marL="45720" indent="0">
              <a:buNone/>
            </a:pPr>
            <a:endParaRPr lang="de-DE" dirty="0"/>
          </a:p>
          <a:p>
            <a:endParaRPr lang="en-US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0186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643182"/>
            <a:ext cx="3661489" cy="349092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643182"/>
            <a:ext cx="3643338" cy="34290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2844" y="357166"/>
            <a:ext cx="8858312" cy="11695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6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 </a:t>
            </a:r>
            <a:r>
              <a:rPr lang="en-US" sz="7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gsana New" pitchFamily="18" charset="-34"/>
                <a:cs typeface="Angsana New" pitchFamily="18" charset="-34"/>
              </a:rPr>
              <a:t>Fahrkarten oder Flugkarten ???</a:t>
            </a:r>
            <a:endParaRPr lang="ru-RU" sz="7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7" y="0"/>
            <a:ext cx="7677505" cy="1196752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Was nimmst du mit?</a:t>
            </a:r>
            <a:endParaRPr lang="ru-RU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593" y="703893"/>
            <a:ext cx="16764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3" y="459511"/>
            <a:ext cx="1367570" cy="205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193" y="698373"/>
            <a:ext cx="16764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80" y="724596"/>
            <a:ext cx="16764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53136"/>
            <a:ext cx="1444720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208" y="2996952"/>
            <a:ext cx="16764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22" y="724596"/>
            <a:ext cx="2497156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78" y="2742383"/>
            <a:ext cx="1822862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15926"/>
            <a:ext cx="1618109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709" y="2953522"/>
            <a:ext cx="2305895" cy="214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85" y="2604171"/>
            <a:ext cx="1813424" cy="258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193" y="4649526"/>
            <a:ext cx="1683984" cy="224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698" y="3986708"/>
            <a:ext cx="1572222" cy="241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00" y="5013176"/>
            <a:ext cx="1491281" cy="18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462" y="5157275"/>
            <a:ext cx="21240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078" y="4874164"/>
            <a:ext cx="1562100" cy="198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0710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88913"/>
            <a:ext cx="8229600" cy="640873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3600" b="1" dirty="0" smtClean="0"/>
              <a:t>das </a:t>
            </a:r>
            <a:r>
              <a:rPr lang="en-US" sz="3600" b="1" dirty="0" err="1" smtClean="0"/>
              <a:t>Hemd</a:t>
            </a:r>
            <a:r>
              <a:rPr lang="en-US" sz="3600" b="1" dirty="0" smtClean="0"/>
              <a:t>                             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Hut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3600" b="1" dirty="0" smtClean="0"/>
              <a:t>das </a:t>
            </a:r>
            <a:r>
              <a:rPr lang="en-US" sz="3600" b="1" dirty="0" err="1" smtClean="0"/>
              <a:t>Kleid</a:t>
            </a:r>
            <a:r>
              <a:rPr lang="en-US" sz="3600" b="1" dirty="0" smtClean="0"/>
              <a:t>                          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Mantel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3600" b="1" dirty="0" err="1" smtClean="0"/>
              <a:t>der</a:t>
            </a:r>
            <a:r>
              <a:rPr lang="en-US" sz="3600" b="1" dirty="0" smtClean="0"/>
              <a:t> Rock                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Handschuh</a:t>
            </a: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36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Schuh</a:t>
            </a:r>
            <a:r>
              <a:rPr lang="en-US" sz="3600" b="1" dirty="0" smtClean="0"/>
              <a:t>             </a:t>
            </a:r>
            <a:r>
              <a:rPr lang="en-US" sz="3600" b="1" dirty="0" err="1" smtClean="0"/>
              <a:t>d</a:t>
            </a:r>
            <a:r>
              <a:rPr lang="en-US" sz="3800" b="1" dirty="0" err="1" smtClean="0"/>
              <a:t>er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Anzug</a:t>
            </a:r>
            <a:endParaRPr lang="ru-RU" sz="3800" b="1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 l="5942" r="5942"/>
          <a:stretch>
            <a:fillRect/>
          </a:stretch>
        </p:blipFill>
        <p:spPr bwMode="auto">
          <a:xfrm>
            <a:off x="2627784" y="260648"/>
            <a:ext cx="1584325" cy="1349375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6629" name="Picture 12"/>
          <p:cNvPicPr>
            <a:picLocks noChangeAspect="1" noChangeArrowheads="1"/>
          </p:cNvPicPr>
          <p:nvPr/>
        </p:nvPicPr>
        <p:blipFill>
          <a:blip r:embed="rId3" cstate="print"/>
          <a:srcRect l="1830" r="1830"/>
          <a:stretch>
            <a:fillRect/>
          </a:stretch>
        </p:blipFill>
        <p:spPr bwMode="auto">
          <a:xfrm>
            <a:off x="2555776" y="1556792"/>
            <a:ext cx="1728787" cy="1471613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4" cstate="print"/>
          <a:srcRect t="7442" b="7442"/>
          <a:stretch>
            <a:fillRect/>
          </a:stretch>
        </p:blipFill>
        <p:spPr bwMode="auto">
          <a:xfrm>
            <a:off x="2987824" y="3573016"/>
            <a:ext cx="1584325" cy="1349375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5" cstate="print"/>
          <a:srcRect l="5942" r="5942"/>
          <a:stretch>
            <a:fillRect/>
          </a:stretch>
        </p:blipFill>
        <p:spPr bwMode="auto">
          <a:xfrm>
            <a:off x="2699792" y="5157192"/>
            <a:ext cx="1657350" cy="1409700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6632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6" cstate="print"/>
          <a:srcRect t="7442" b="7442"/>
          <a:stretch>
            <a:fillRect/>
          </a:stretch>
        </p:blipFill>
        <p:spPr>
          <a:xfrm>
            <a:off x="5364088" y="332656"/>
            <a:ext cx="1295400" cy="1295400"/>
          </a:xfrm>
          <a:noFill/>
          <a:ln/>
        </p:spPr>
      </p:pic>
      <p:pic>
        <p:nvPicPr>
          <p:cNvPr id="26633" name="Picture 8"/>
          <p:cNvPicPr>
            <a:picLocks noChangeAspect="1" noChangeArrowheads="1"/>
          </p:cNvPicPr>
          <p:nvPr/>
        </p:nvPicPr>
        <p:blipFill>
          <a:blip r:embed="rId7" cstate="print"/>
          <a:srcRect t="7442" b="7442"/>
          <a:stretch>
            <a:fillRect/>
          </a:stretch>
        </p:blipFill>
        <p:spPr bwMode="auto">
          <a:xfrm>
            <a:off x="4355976" y="1772816"/>
            <a:ext cx="1944688" cy="1655762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6634" name="Picture 2"/>
          <p:cNvPicPr>
            <a:picLocks noChangeAspect="1" noChangeArrowheads="1"/>
          </p:cNvPicPr>
          <p:nvPr/>
        </p:nvPicPr>
        <p:blipFill>
          <a:blip r:embed="rId8" cstate="print"/>
          <a:srcRect l="2638" r="2638"/>
          <a:stretch>
            <a:fillRect/>
          </a:stretch>
        </p:blipFill>
        <p:spPr bwMode="auto">
          <a:xfrm>
            <a:off x="7452320" y="2924944"/>
            <a:ext cx="1403226" cy="1152128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6635" name="Picture 9"/>
          <p:cNvPicPr>
            <a:picLocks noChangeAspect="1" noChangeArrowheads="1"/>
          </p:cNvPicPr>
          <p:nvPr/>
        </p:nvPicPr>
        <p:blipFill>
          <a:blip r:embed="rId9" cstate="print"/>
          <a:srcRect t="7442" b="7442"/>
          <a:stretch>
            <a:fillRect/>
          </a:stretch>
        </p:blipFill>
        <p:spPr bwMode="auto">
          <a:xfrm>
            <a:off x="6911975" y="4653136"/>
            <a:ext cx="2232025" cy="1900237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895600" y="11430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b="1">
                <a:solidFill>
                  <a:srgbClr val="006600"/>
                </a:solidFill>
                <a:latin typeface="Bookman Old Style" pitchFamily="18" charset="0"/>
              </a:rPr>
              <a:t>1. Nimm nicht viel Gepäck!</a:t>
            </a:r>
            <a:r>
              <a:rPr lang="de-DE" b="1">
                <a:latin typeface="Bookman Old Style" pitchFamily="18" charset="0"/>
              </a:rPr>
              <a:t> </a:t>
            </a:r>
          </a:p>
        </p:txBody>
      </p:sp>
      <p:pic>
        <p:nvPicPr>
          <p:cNvPr id="8200" name="Picture 8" descr="gepaeck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990600"/>
            <a:ext cx="13716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524000" y="1676400"/>
            <a:ext cx="601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b="1">
                <a:solidFill>
                  <a:srgbClr val="CC3300"/>
                </a:solidFill>
                <a:latin typeface="Bookman Old Style" pitchFamily="18" charset="0"/>
              </a:rPr>
              <a:t>2. Nimm die Kleidung, die gut zusammenpasst</a:t>
            </a:r>
            <a:endParaRPr lang="de-DE">
              <a:solidFill>
                <a:srgbClr val="CC0066"/>
              </a:solidFill>
            </a:endParaRPr>
          </a:p>
        </p:txBody>
      </p:sp>
      <p:pic>
        <p:nvPicPr>
          <p:cNvPr id="8203" name="Picture 11" descr="Jeans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1143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 descr="Fleece_Hoodied_Pullover_with_Kangaroo_Pocket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1524000" y="5181600"/>
            <a:ext cx="548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b="1">
                <a:solidFill>
                  <a:srgbClr val="006600"/>
                </a:solidFill>
                <a:latin typeface="Bookman Old Style" pitchFamily="18" charset="0"/>
              </a:rPr>
              <a:t>7. Lege alle Sachen in die Plastiktüten</a:t>
            </a:r>
            <a:endParaRPr lang="ru-RU" b="1">
              <a:solidFill>
                <a:srgbClr val="006600"/>
              </a:solidFill>
              <a:latin typeface="Bookman Old Style" pitchFamily="18" charset="0"/>
            </a:endParaRPr>
          </a:p>
        </p:txBody>
      </p:sp>
      <p:pic>
        <p:nvPicPr>
          <p:cNvPr id="8206" name="Picture 14" descr="85102393-300x300-0-0_Lloyd+LLOYD+19+888+19+Damen+Schuhe+navy+sand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312420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6" descr="85102393-300x300-0-0_Lloyd+LLOYD+19+888+19+Damen+Schuhe+navy+sand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31242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1828800" y="3810000"/>
            <a:ext cx="629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b="1">
                <a:solidFill>
                  <a:srgbClr val="006600"/>
                </a:solidFill>
                <a:latin typeface="Bookman Old Style" pitchFamily="18" charset="0"/>
              </a:rPr>
              <a:t>5. Zwei Reisetaschen sind bequem</a:t>
            </a:r>
            <a:endParaRPr lang="ru-RU" b="1">
              <a:solidFill>
                <a:srgbClr val="006600"/>
              </a:solidFill>
              <a:latin typeface="Bookman Old Style" pitchFamily="18" charset="0"/>
            </a:endParaRPr>
          </a:p>
        </p:txBody>
      </p:sp>
      <p:pic>
        <p:nvPicPr>
          <p:cNvPr id="8210" name="Picture 18" descr="51594527_631126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11811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2286000" y="4495800"/>
            <a:ext cx="533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b="1">
                <a:solidFill>
                  <a:srgbClr val="CC3300"/>
                </a:solidFill>
                <a:latin typeface="Bookman Old Style" pitchFamily="18" charset="0"/>
              </a:rPr>
              <a:t>6. Die Jacke ist für die Reise praktischer</a:t>
            </a:r>
          </a:p>
        </p:txBody>
      </p:sp>
      <p:pic>
        <p:nvPicPr>
          <p:cNvPr id="8212" name="Picture 20" descr="7158064-Herrenjacke-2tough-Men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3886200"/>
            <a:ext cx="1409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Picture 22" descr="26063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4953000"/>
            <a:ext cx="82391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228600" y="5943600"/>
            <a:ext cx="3446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CC3300"/>
                </a:solidFill>
                <a:latin typeface="Bookman Old Style" pitchFamily="18" charset="0"/>
              </a:rPr>
              <a:t>8. </a:t>
            </a:r>
            <a:r>
              <a:rPr lang="de-DE" b="1">
                <a:solidFill>
                  <a:srgbClr val="CC3300"/>
                </a:solidFill>
                <a:latin typeface="Bookman Old Style" pitchFamily="18" charset="0"/>
              </a:rPr>
              <a:t>Packe die Sachen richtig</a:t>
            </a:r>
            <a:endParaRPr lang="ru-RU" b="1">
              <a:solidFill>
                <a:srgbClr val="CC3300"/>
              </a:solidFill>
              <a:latin typeface="Bookman Old Style" pitchFamily="18" charset="0"/>
            </a:endParaRPr>
          </a:p>
        </p:txBody>
      </p:sp>
      <p:pic>
        <p:nvPicPr>
          <p:cNvPr id="8216" name="Picture 24" descr="456b7655342d646a48576f6165494a5a7a7041-149x149-0-0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5943600"/>
            <a:ext cx="587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7" name="Picture 25" descr="456b7655342d646a48576f6165494a5a7a7041-149x149-0-0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5943600"/>
            <a:ext cx="587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Picture 26" descr="323_i284133a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5638800"/>
            <a:ext cx="838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1371600" y="23320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b="1">
                <a:solidFill>
                  <a:srgbClr val="006600"/>
                </a:solidFill>
                <a:latin typeface="Bookman Old Style" pitchFamily="18" charset="0"/>
              </a:rPr>
              <a:t>3. Eine schwarze Tasche und schwarze Schuhe sind praktisch</a:t>
            </a:r>
            <a:endParaRPr lang="de-DE">
              <a:solidFill>
                <a:srgbClr val="006600"/>
              </a:solidFill>
              <a:latin typeface="Bookman Old Style" pitchFamily="18" charset="0"/>
            </a:endParaRPr>
          </a:p>
        </p:txBody>
      </p:sp>
      <p:pic>
        <p:nvPicPr>
          <p:cNvPr id="8220" name="Picture 28" descr="EM_Trousers_03"/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5799138"/>
            <a:ext cx="892175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1" name="Picture 29" descr="S06P690318ja"/>
          <p:cNvPicPr>
            <a:picLocks noChangeAspect="1" noChangeArrowheads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5638800"/>
            <a:ext cx="6810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22" name="Line 30"/>
          <p:cNvSpPr>
            <a:spLocks noChangeShapeType="1"/>
          </p:cNvSpPr>
          <p:nvPr/>
        </p:nvSpPr>
        <p:spPr bwMode="auto">
          <a:xfrm>
            <a:off x="7391400" y="914400"/>
            <a:ext cx="13716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4" name="Line 32"/>
          <p:cNvSpPr>
            <a:spLocks noChangeShapeType="1"/>
          </p:cNvSpPr>
          <p:nvPr/>
        </p:nvSpPr>
        <p:spPr bwMode="auto">
          <a:xfrm flipH="1">
            <a:off x="7391400" y="914400"/>
            <a:ext cx="14478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228600" y="1219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>
                <a:solidFill>
                  <a:schemeClr val="accent2"/>
                </a:solidFill>
                <a:latin typeface="Arial Black" pitchFamily="34" charset="0"/>
              </a:rPr>
              <a:t>+</a:t>
            </a:r>
            <a:endParaRPr lang="ru-RU" sz="2400" b="1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8231" name="WordArt 39"/>
          <p:cNvSpPr>
            <a:spLocks noChangeArrowheads="1" noChangeShapeType="1" noTextEdit="1"/>
          </p:cNvSpPr>
          <p:nvPr/>
        </p:nvSpPr>
        <p:spPr bwMode="auto">
          <a:xfrm>
            <a:off x="1600200" y="228600"/>
            <a:ext cx="6096000" cy="6096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de-DE" sz="3200" b="1" kern="10" dirty="0">
                <a:ln w="12700">
                  <a:solidFill>
                    <a:srgbClr val="99CC00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man Old Style"/>
              </a:rPr>
              <a:t>Unsere </a:t>
            </a:r>
            <a:r>
              <a:rPr lang="de-DE" sz="3200" b="1" kern="10" dirty="0" err="1">
                <a:ln w="12700">
                  <a:solidFill>
                    <a:srgbClr val="99CC00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man Old Style"/>
              </a:rPr>
              <a:t>Tips</a:t>
            </a:r>
            <a:r>
              <a:rPr lang="de-DE" sz="3200" b="1" kern="10" dirty="0">
                <a:ln w="12700">
                  <a:solidFill>
                    <a:srgbClr val="99CC00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man Old Style"/>
              </a:rPr>
              <a:t> zum Kofferpacken</a:t>
            </a:r>
            <a:endParaRPr lang="ru-RU" sz="3200" b="1" kern="10" dirty="0">
              <a:ln w="12700">
                <a:solidFill>
                  <a:srgbClr val="99CC00"/>
                </a:solidFill>
                <a:round/>
                <a:headEnd/>
                <a:tailEnd/>
              </a:ln>
              <a:solidFill>
                <a:srgbClr val="CC0066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Bookman Old Style"/>
            </a:endParaRPr>
          </a:p>
        </p:txBody>
      </p:sp>
      <p:sp>
        <p:nvSpPr>
          <p:cNvPr id="8232" name="Rectangle 40"/>
          <p:cNvSpPr>
            <a:spLocks noChangeArrowheads="1"/>
          </p:cNvSpPr>
          <p:nvPr/>
        </p:nvSpPr>
        <p:spPr bwMode="auto">
          <a:xfrm>
            <a:off x="2286000" y="3124200"/>
            <a:ext cx="510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b="1">
                <a:solidFill>
                  <a:srgbClr val="CC3300"/>
                </a:solidFill>
                <a:latin typeface="Bookman Old Style" pitchFamily="18" charset="0"/>
              </a:rPr>
              <a:t>4. Nimm praktische und leichte Schuhe</a:t>
            </a:r>
            <a:endParaRPr lang="de-DE">
              <a:latin typeface="Bookman Old Style" pitchFamily="18" charset="0"/>
            </a:endParaRPr>
          </a:p>
        </p:txBody>
      </p:sp>
      <p:pic>
        <p:nvPicPr>
          <p:cNvPr id="8233" name="Picture 41" descr="D_000387298530_DE_710"/>
          <p:cNvPicPr>
            <a:picLocks noChangeAspect="1" noChangeArrowheads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2362200"/>
            <a:ext cx="723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4" name="Picture 42" descr="main_variation_R318387_view_FRONT_306x333"/>
          <p:cNvPicPr>
            <a:picLocks noChangeAspect="1" noChangeArrowheads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2800" y="1981200"/>
            <a:ext cx="7620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0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5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9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5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201" grpId="0"/>
      <p:bldP spid="8205" grpId="0"/>
      <p:bldP spid="8209" grpId="0"/>
      <p:bldP spid="8211" grpId="0"/>
      <p:bldP spid="8215" grpId="0"/>
      <p:bldP spid="8219" grpId="0"/>
      <p:bldP spid="8222" grpId="0" animBg="1"/>
      <p:bldP spid="8224" grpId="0" animBg="1"/>
      <p:bldP spid="8226" grpId="0"/>
      <p:bldP spid="8231" grpId="0" animBg="1"/>
      <p:bldP spid="82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6372199" cy="764704"/>
          </a:xfrm>
        </p:spPr>
        <p:txBody>
          <a:bodyPr/>
          <a:lstStyle/>
          <a:p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Augengymnastik</a:t>
            </a:r>
            <a:endParaRPr lang="ru-RU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731520"/>
            <a:ext cx="8893652" cy="6873944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                         </a:t>
            </a:r>
            <a:r>
              <a:rPr lang="en-US" sz="3200" b="1" dirty="0" smtClean="0"/>
              <a:t>1  </a:t>
            </a:r>
          </a:p>
          <a:p>
            <a:pPr marL="45720" indent="0">
              <a:buNone/>
            </a:pPr>
            <a:r>
              <a:rPr lang="en-US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nach oben</a:t>
            </a:r>
          </a:p>
          <a:p>
            <a:pPr marL="45720" indent="0">
              <a:buNone/>
            </a:pPr>
            <a:endParaRPr lang="en-US" sz="3600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sz="3600" b="1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45720" indent="0">
              <a:buNone/>
            </a:pPr>
            <a:endParaRPr lang="en-US" sz="36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45720" indent="0">
              <a:buNone/>
            </a:pPr>
            <a:endParaRPr lang="en-US" sz="3600" b="1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45720" indent="0">
              <a:buNone/>
            </a:pPr>
            <a:r>
              <a:rPr lang="en-US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nach unten </a:t>
            </a:r>
            <a:r>
              <a:rPr lang="ru-RU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</a:p>
          <a:p>
            <a:pPr marL="45720" indent="0">
              <a:buNone/>
            </a:pPr>
            <a:endParaRPr lang="ru-RU" sz="3600" b="1" dirty="0">
              <a:cs typeface="Narkisim" panose="020E0502050101010101" pitchFamily="34" charset="-79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483768" y="1268761"/>
            <a:ext cx="1" cy="4103584"/>
          </a:xfrm>
          <a:prstGeom prst="straightConnector1">
            <a:avLst/>
          </a:prstGeom>
          <a:ln w="76200">
            <a:solidFill>
              <a:srgbClr val="92D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131840" y="1637806"/>
            <a:ext cx="5412561" cy="0"/>
          </a:xfrm>
          <a:prstGeom prst="straightConnector1">
            <a:avLst/>
          </a:prstGeom>
          <a:ln w="76200">
            <a:solidFill>
              <a:srgbClr val="92D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28993" y="3933056"/>
            <a:ext cx="92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auf</a:t>
            </a:r>
            <a:endParaRPr lang="ru-RU" sz="3600" b="1" dirty="0">
              <a:cs typeface="Narkisim" panose="020E05020501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72330" y="3933056"/>
            <a:ext cx="884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zu</a:t>
            </a:r>
            <a:endParaRPr lang="ru-RU" sz="3600" b="1" dirty="0">
              <a:cs typeface="Narkisim" panose="020E0502050101010101" pitchFamily="34" charset="-79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131840" y="1700808"/>
            <a:ext cx="1944216" cy="1294403"/>
            <a:chOff x="2699792" y="1700808"/>
            <a:chExt cx="1944216" cy="1294403"/>
          </a:xfrm>
        </p:grpSpPr>
        <p:sp>
          <p:nvSpPr>
            <p:cNvPr id="16" name="TextBox 15"/>
            <p:cNvSpPr txBox="1"/>
            <p:nvPr/>
          </p:nvSpPr>
          <p:spPr>
            <a:xfrm>
              <a:off x="2699792" y="2348880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Narkisim" panose="020E0502050101010101" pitchFamily="34" charset="-79"/>
                  <a:cs typeface="Narkisim" panose="020E0502050101010101" pitchFamily="34" charset="-79"/>
                </a:rPr>
                <a:t>n</a:t>
              </a:r>
              <a:r>
                <a:rPr lang="en-US" sz="3600" b="1" dirty="0" smtClean="0">
                  <a:latin typeface="Narkisim" panose="020E0502050101010101" pitchFamily="34" charset="-79"/>
                  <a:cs typeface="Narkisim" panose="020E0502050101010101" pitchFamily="34" charset="-79"/>
                </a:rPr>
                <a:t>ach links</a:t>
              </a:r>
              <a:endParaRPr lang="ru-RU" sz="3600" b="1" dirty="0">
                <a:cs typeface="Narkisim" panose="020E0502050101010101" pitchFamily="34" charset="-79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456086" y="1700808"/>
              <a:ext cx="431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1</a:t>
              </a:r>
              <a:endParaRPr lang="ru-RU" sz="3600" b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336196" y="1700808"/>
            <a:ext cx="2196244" cy="1848401"/>
            <a:chOff x="5904148" y="1700808"/>
            <a:chExt cx="2196244" cy="1848401"/>
          </a:xfrm>
        </p:grpSpPr>
        <p:sp>
          <p:nvSpPr>
            <p:cNvPr id="17" name="TextBox 16"/>
            <p:cNvSpPr txBox="1"/>
            <p:nvPr/>
          </p:nvSpPr>
          <p:spPr>
            <a:xfrm>
              <a:off x="5904148" y="2348880"/>
              <a:ext cx="21962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>
                  <a:latin typeface="Narkisim" panose="020E0502050101010101" pitchFamily="34" charset="-79"/>
                  <a:cs typeface="Narkisim" panose="020E0502050101010101" pitchFamily="34" charset="-79"/>
                </a:rPr>
                <a:t>  </a:t>
              </a:r>
              <a:r>
                <a:rPr lang="en-US" sz="3600" b="1" dirty="0" smtClean="0">
                  <a:latin typeface="Narkisim" panose="020E0502050101010101" pitchFamily="34" charset="-79"/>
                  <a:cs typeface="Narkisim" panose="020E0502050101010101" pitchFamily="34" charset="-79"/>
                </a:rPr>
                <a:t>nach </a:t>
              </a:r>
              <a:r>
                <a:rPr lang="ru-RU" sz="3600" b="1" dirty="0" smtClean="0">
                  <a:latin typeface="Narkisim" panose="020E0502050101010101" pitchFamily="34" charset="-79"/>
                  <a:cs typeface="Narkisim" panose="020E0502050101010101" pitchFamily="34" charset="-79"/>
                </a:rPr>
                <a:t>    </a:t>
              </a:r>
              <a:r>
                <a:rPr lang="en-US" sz="3600" b="1" dirty="0" smtClean="0">
                  <a:latin typeface="Narkisim" panose="020E0502050101010101" pitchFamily="34" charset="-79"/>
                  <a:cs typeface="Narkisim" panose="020E0502050101010101" pitchFamily="34" charset="-79"/>
                </a:rPr>
                <a:t>rechts  </a:t>
              </a:r>
              <a:endParaRPr lang="ru-RU" sz="3600" b="1" dirty="0">
                <a:cs typeface="Narkisim" panose="020E0502050101010101" pitchFamily="34" charset="-79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91662" y="1700808"/>
              <a:ext cx="421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2</a:t>
              </a:r>
              <a:endParaRPr lang="ru-RU" sz="3600" b="1" dirty="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9" y="3366401"/>
            <a:ext cx="2571767" cy="33972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34169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569490">
            <a:off x="2761544" y="2010158"/>
            <a:ext cx="3882855" cy="2027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122096">
            <a:off x="4374225" y="2729498"/>
            <a:ext cx="3535560" cy="2001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373507">
            <a:off x="4702152" y="3684424"/>
            <a:ext cx="3871310" cy="2191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14794"/>
            <a:ext cx="278441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1928">
            <a:off x="5532928" y="2401057"/>
            <a:ext cx="3376608" cy="2050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422554">
            <a:off x="5570543" y="816168"/>
            <a:ext cx="3357566" cy="1829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1988840"/>
            <a:ext cx="3969279" cy="2048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5366606">
            <a:off x="2268418" y="3855085"/>
            <a:ext cx="3566256" cy="2051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32656"/>
            <a:ext cx="1763688" cy="172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971600" y="18864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dirty="0" smtClean="0">
                <a:solidFill>
                  <a:srgbClr val="FF0000"/>
                </a:solidFill>
              </a:rPr>
              <a:t>Wie steht es mit dem Geld?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755576" y="1600200"/>
            <a:ext cx="7397824" cy="370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de-DE" sz="3600" b="1" dirty="0" smtClean="0">
                <a:solidFill>
                  <a:srgbClr val="FF0000"/>
                </a:solidFill>
                <a:latin typeface="Bookman Old Style" pitchFamily="18" charset="0"/>
              </a:rPr>
              <a:t>Der Euro </a:t>
            </a:r>
            <a:r>
              <a:rPr lang="de-DE" sz="3600" b="1" dirty="0" smtClean="0">
                <a:solidFill>
                  <a:srgbClr val="663300"/>
                </a:solidFill>
                <a:latin typeface="Bookman Old Style" pitchFamily="18" charset="0"/>
              </a:rPr>
              <a:t>ist die gemeinsame offizielle Währung  in den meisten europäischen Staaten</a:t>
            </a:r>
            <a:endParaRPr lang="en-US" sz="3600" b="1" dirty="0" smtClean="0">
              <a:solidFill>
                <a:srgbClr val="663300"/>
              </a:solidFill>
              <a:latin typeface="Bookman Old Style" pitchFamily="18" charset="0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en-US" sz="3600" b="1" dirty="0" smtClean="0">
                <a:solidFill>
                  <a:srgbClr val="663300"/>
                </a:solidFill>
                <a:latin typeface="Bookman Old Style" pitchFamily="18" charset="0"/>
              </a:rPr>
              <a:t>Man </a:t>
            </a:r>
            <a:r>
              <a:rPr lang="en-US" sz="3600" b="1" dirty="0" err="1" smtClean="0">
                <a:solidFill>
                  <a:srgbClr val="663300"/>
                </a:solidFill>
                <a:latin typeface="Bookman Old Style" pitchFamily="18" charset="0"/>
              </a:rPr>
              <a:t>kann</a:t>
            </a:r>
            <a:r>
              <a:rPr lang="en-US" sz="3600" b="1" dirty="0" smtClean="0">
                <a:solidFill>
                  <a:srgbClr val="663300"/>
                </a:solidFill>
                <a:latin typeface="Bookman Old Style" pitchFamily="18" charset="0"/>
              </a:rPr>
              <a:t> </a:t>
            </a:r>
            <a:r>
              <a:rPr lang="en-US" sz="3600" b="1" dirty="0" err="1" smtClean="0">
                <a:solidFill>
                  <a:srgbClr val="663300"/>
                </a:solidFill>
                <a:latin typeface="Bookman Old Style" pitchFamily="18" charset="0"/>
              </a:rPr>
              <a:t>auch</a:t>
            </a:r>
            <a:r>
              <a:rPr lang="en-US" sz="3600" b="1" dirty="0" smtClean="0">
                <a:solidFill>
                  <a:srgbClr val="663300"/>
                </a:solidFill>
                <a:latin typeface="Bookman Old Style" pitchFamily="18" charset="0"/>
              </a:rPr>
              <a:t> </a:t>
            </a:r>
            <a:r>
              <a:rPr lang="en-US" sz="3600" b="1" dirty="0" err="1" smtClean="0">
                <a:solidFill>
                  <a:srgbClr val="663300"/>
                </a:solidFill>
                <a:latin typeface="Bookman Old Style" pitchFamily="18" charset="0"/>
              </a:rPr>
              <a:t>eine</a:t>
            </a:r>
            <a:r>
              <a:rPr lang="en-US" sz="3600" b="1" dirty="0" smtClean="0">
                <a:solidFill>
                  <a:srgbClr val="663300"/>
                </a:solidFill>
                <a:latin typeface="Bookman Old Style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Bookman Old Style" pitchFamily="18" charset="0"/>
              </a:rPr>
              <a:t>Plastikkarte</a:t>
            </a:r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3600" b="1" dirty="0" err="1" smtClean="0">
                <a:solidFill>
                  <a:srgbClr val="663300"/>
                </a:solidFill>
                <a:latin typeface="Bookman Old Style" pitchFamily="18" charset="0"/>
              </a:rPr>
              <a:t>mitnehmen</a:t>
            </a:r>
            <a:r>
              <a:rPr lang="en-US" sz="3600" b="1" dirty="0" smtClean="0">
                <a:solidFill>
                  <a:srgbClr val="663300"/>
                </a:solidFill>
                <a:latin typeface="Bookman Old Style" pitchFamily="18" charset="0"/>
              </a:rPr>
              <a:t>.</a:t>
            </a:r>
            <a:endParaRPr lang="ru-RU" sz="3600" b="1" dirty="0">
              <a:solidFill>
                <a:srgbClr val="663300"/>
              </a:solidFill>
              <a:latin typeface="Bookman Old Style" pitchFamily="18" charset="0"/>
            </a:endParaRPr>
          </a:p>
        </p:txBody>
      </p:sp>
      <p:pic>
        <p:nvPicPr>
          <p:cNvPr id="17416" name="Picture 8" descr="10_Euro_Recto"/>
          <p:cNvPicPr>
            <a:picLocks noChangeAspect="1" noChangeArrowheads="1"/>
          </p:cNvPicPr>
          <p:nvPr/>
        </p:nvPicPr>
        <p:blipFill>
          <a:blip r:embed="rId2" cstate="email">
            <a:lum bright="-6000"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1047197">
            <a:off x="404813" y="447675"/>
            <a:ext cx="1574800" cy="9906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20_Euro_Recto"/>
          <p:cNvPicPr>
            <a:picLocks noChangeAspect="1" noChangeArrowheads="1"/>
          </p:cNvPicPr>
          <p:nvPr/>
        </p:nvPicPr>
        <p:blipFill>
          <a:blip r:embed="rId3" cstate="email">
            <a:lum contrast="-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600" y="228600"/>
            <a:ext cx="1752600" cy="9906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50_Euro_Recto"/>
          <p:cNvPicPr>
            <a:picLocks noChangeAspect="1" noChangeArrowheads="1"/>
          </p:cNvPicPr>
          <p:nvPr/>
        </p:nvPicPr>
        <p:blipFill>
          <a:blip r:embed="rId4" cstate="email">
            <a:lum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19330">
            <a:off x="6864350" y="304800"/>
            <a:ext cx="1851025" cy="1011238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9" name="Picture 11" descr="100_Euro_Recto"/>
          <p:cNvPicPr>
            <a:picLocks noChangeAspect="1" noChangeArrowheads="1"/>
          </p:cNvPicPr>
          <p:nvPr/>
        </p:nvPicPr>
        <p:blipFill>
          <a:blip r:embed="rId5" cstate="email">
            <a:lum bright="-6000"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5562600"/>
            <a:ext cx="1789113" cy="99536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200_Euro_Recto"/>
          <p:cNvPicPr>
            <a:picLocks noChangeAspect="1" noChangeArrowheads="1"/>
          </p:cNvPicPr>
          <p:nvPr/>
        </p:nvPicPr>
        <p:blipFill>
          <a:blip r:embed="rId6" cstate="email">
            <a:lum bright="-6000"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86844">
            <a:off x="381000" y="5486400"/>
            <a:ext cx="1857375" cy="9953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1" name="Picture 13" descr="500_Euro_Recto"/>
          <p:cNvPicPr>
            <a:picLocks noChangeAspect="1" noChangeArrowheads="1"/>
          </p:cNvPicPr>
          <p:nvPr/>
        </p:nvPicPr>
        <p:blipFill>
          <a:blip r:embed="rId7" cstate="email">
            <a:lum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01968">
            <a:off x="6781800" y="5486400"/>
            <a:ext cx="1939925" cy="992188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631px-Euro_coins_version_II"/>
          <p:cNvPicPr>
            <a:picLocks noChangeAspect="1" noChangeArrowheads="1"/>
          </p:cNvPicPr>
          <p:nvPr/>
        </p:nvPicPr>
        <p:blipFill>
          <a:blip r:embed="rId8" cstate="email">
            <a:lum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2060848"/>
            <a:ext cx="1905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dch_1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4419600"/>
            <a:ext cx="3810000" cy="1666875"/>
          </a:xfrm>
          <a:prstGeom prst="rect">
            <a:avLst/>
          </a:prstGeom>
          <a:noFill/>
          <a:ln w="1587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ECCard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325" r="2325"/>
          <a:stretch>
            <a:fillRect/>
          </a:stretch>
        </p:blipFill>
        <p:spPr bwMode="auto">
          <a:xfrm>
            <a:off x="5181600" y="1066800"/>
            <a:ext cx="3124200" cy="1752600"/>
          </a:xfrm>
          <a:prstGeom prst="rect">
            <a:avLst/>
          </a:prstGeom>
          <a:noFill/>
          <a:ln w="1587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life_scheck_adsense"/>
          <p:cNvPicPr>
            <a:picLocks noChangeAspect="1" noChangeArrowheads="1"/>
          </p:cNvPicPr>
          <p:nvPr/>
        </p:nvPicPr>
        <p:blipFill>
          <a:blip r:embed="rId4" cstate="email">
            <a:lum bright="-6000" contrast="12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068" t="3339" b="1253"/>
          <a:stretch>
            <a:fillRect/>
          </a:stretch>
        </p:blipFill>
        <p:spPr bwMode="auto">
          <a:xfrm>
            <a:off x="5032375" y="4110038"/>
            <a:ext cx="3730625" cy="2063750"/>
          </a:xfrm>
          <a:prstGeom prst="rect">
            <a:avLst/>
          </a:prstGeom>
          <a:noFill/>
          <a:ln w="1587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5" name="Picture 11" descr="Datei:Euroscheck-vorn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lum contrast="12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657600" cy="1927225"/>
          </a:xfrm>
          <a:prstGeom prst="rect">
            <a:avLst/>
          </a:prstGeom>
          <a:noFill/>
          <a:ln w="1587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5775325" y="341313"/>
            <a:ext cx="184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>
                <a:solidFill>
                  <a:srgbClr val="993300"/>
                </a:solidFill>
                <a:latin typeface="Bookman Old Style" pitchFamily="18" charset="0"/>
              </a:rPr>
              <a:t>Kreditkarte</a:t>
            </a:r>
            <a:endParaRPr lang="ru-RU" sz="2000" b="1">
              <a:solidFill>
                <a:srgbClr val="993300"/>
              </a:solidFill>
              <a:latin typeface="Bookman Old Style" pitchFamily="18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775325" y="3581400"/>
            <a:ext cx="1920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>
                <a:solidFill>
                  <a:srgbClr val="993300"/>
                </a:solidFill>
                <a:latin typeface="Bookman Old Style" pitchFamily="18" charset="0"/>
              </a:rPr>
              <a:t>Scheck</a:t>
            </a:r>
            <a:endParaRPr lang="ru-RU" sz="2000" b="1">
              <a:solidFill>
                <a:srgbClr val="993300"/>
              </a:solidFill>
              <a:latin typeface="Bookman Old Style" pitchFamily="18" charset="0"/>
            </a:endParaRP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914400" y="976313"/>
            <a:ext cx="3025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de-DE" sz="2000" b="1">
                <a:solidFill>
                  <a:srgbClr val="993300"/>
                </a:solidFill>
                <a:latin typeface="Bookman Old Style" pitchFamily="18" charset="0"/>
              </a:rPr>
              <a:t>Eurocheque-Karten</a:t>
            </a:r>
            <a:r>
              <a:rPr lang="ru-RU" sz="2000" b="1">
                <a:solidFill>
                  <a:srgbClr val="993300"/>
                </a:solidFill>
                <a:latin typeface="Bookman Old Style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/>
      <p:bldP spid="16397" grpId="0"/>
      <p:bldP spid="163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44624"/>
            <a:ext cx="7704856" cy="936104"/>
          </a:xfrm>
        </p:spPr>
        <p:txBody>
          <a:bodyPr/>
          <a:lstStyle/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Wie war die Stunde?</a:t>
            </a:r>
            <a:endParaRPr lang="ru-RU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90" y="894457"/>
            <a:ext cx="3528392" cy="216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17016"/>
            <a:ext cx="3096344" cy="216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90" y="3284984"/>
            <a:ext cx="363104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56992"/>
            <a:ext cx="371911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5469683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</a:t>
            </a: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interessant</a:t>
            </a:r>
            <a:endParaRPr lang="ru-RU" sz="3200" b="1" dirty="0">
              <a:cs typeface="Narkisim" panose="020E05020501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2708920"/>
            <a:ext cx="2067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langweilig</a:t>
            </a:r>
            <a:endParaRPr lang="ru-RU" sz="3200" b="1" dirty="0">
              <a:cs typeface="Narkisim" panose="020E05020501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5737611"/>
            <a:ext cx="1564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lehrreich</a:t>
            </a:r>
            <a:endParaRPr lang="ru-RU" sz="3200" b="1" dirty="0">
              <a:cs typeface="Narkisim" panose="020E05020501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2852936"/>
            <a:ext cx="1426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arkisim" panose="020E0502050101010101" pitchFamily="34" charset="-79"/>
                <a:cs typeface="Narkisim" panose="020E0502050101010101" pitchFamily="34" charset="-79"/>
              </a:rPr>
              <a:t>l</a:t>
            </a:r>
            <a:r>
              <a:rPr lang="en-US" sz="32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ustig   </a:t>
            </a:r>
            <a:endParaRPr lang="ru-RU" sz="3200" b="1" dirty="0"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663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3053</TotalTime>
  <Words>338</Words>
  <Application>Microsoft Office PowerPoint</Application>
  <PresentationFormat>Экран (4:3)</PresentationFormat>
  <Paragraphs>86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Слайд 1</vt:lpstr>
      <vt:lpstr>Wir sprechen in der Stunde über das Land (das Verkehrsmittel,die Kleidung, den Kofferpacken,die Fahrkarten,das Geld, Souvenirs) _______________________________</vt:lpstr>
      <vt:lpstr>Слайд 3</vt:lpstr>
      <vt:lpstr>Wozu reisen die Menschen? </vt:lpstr>
      <vt:lpstr>Womit kann man fahren (reisen)?</vt:lpstr>
      <vt:lpstr>Womit  können wir fahren/fliegen/reisen? </vt:lpstr>
      <vt:lpstr> Die Zugfahrt :«für»oder«gegen»  </vt:lpstr>
      <vt:lpstr>Слайд 8</vt:lpstr>
      <vt:lpstr>Was nimmst du mit?</vt:lpstr>
      <vt:lpstr>Слайд 10</vt:lpstr>
      <vt:lpstr>Слайд 11</vt:lpstr>
      <vt:lpstr>Augengymnastik</vt:lpstr>
      <vt:lpstr>Слайд 13</vt:lpstr>
      <vt:lpstr>Слайд 14</vt:lpstr>
      <vt:lpstr>Слайд 15</vt:lpstr>
      <vt:lpstr>Wie war die Stunde?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Родители</dc:creator>
  <cp:lastModifiedBy>Евгения</cp:lastModifiedBy>
  <cp:revision>177</cp:revision>
  <dcterms:created xsi:type="dcterms:W3CDTF">2014-02-02T13:47:55Z</dcterms:created>
  <dcterms:modified xsi:type="dcterms:W3CDTF">2017-02-10T14:31:10Z</dcterms:modified>
</cp:coreProperties>
</file>